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268" r:id="rId3"/>
    <p:sldId id="306" r:id="rId4"/>
    <p:sldId id="273" r:id="rId5"/>
    <p:sldId id="261" r:id="rId6"/>
    <p:sldId id="257" r:id="rId7"/>
    <p:sldId id="316" r:id="rId8"/>
    <p:sldId id="308" r:id="rId9"/>
    <p:sldId id="311" r:id="rId10"/>
    <p:sldId id="317" r:id="rId11"/>
    <p:sldId id="307" r:id="rId12"/>
    <p:sldId id="328" r:id="rId13"/>
    <p:sldId id="262" r:id="rId14"/>
    <p:sldId id="314" r:id="rId15"/>
    <p:sldId id="315" r:id="rId16"/>
    <p:sldId id="318" r:id="rId17"/>
    <p:sldId id="320" r:id="rId18"/>
    <p:sldId id="312" r:id="rId19"/>
    <p:sldId id="309" r:id="rId20"/>
    <p:sldId id="310" r:id="rId21"/>
    <p:sldId id="321" r:id="rId22"/>
    <p:sldId id="322" r:id="rId23"/>
    <p:sldId id="323" r:id="rId24"/>
    <p:sldId id="325" r:id="rId25"/>
    <p:sldId id="327" r:id="rId26"/>
    <p:sldId id="326" r:id="rId27"/>
    <p:sldId id="271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Yellowtail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57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6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298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844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193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68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3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0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591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18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84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227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3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64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36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68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1" r:id="rId7"/>
    <p:sldLayoutId id="2147483669" r:id="rId8"/>
    <p:sldLayoutId id="2147483670" r:id="rId9"/>
    <p:sldLayoutId id="2147483676" r:id="rId10"/>
    <p:sldLayoutId id="2147483677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hackhyland202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M31b103uPJ0QPDhUd_yfEFY_nJCXtzjENKnbk2AYvnA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ylandtechoutreach.github.io/hackathon/Schedul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landtechoutreach/hackathon/tree/main/Activities/ChoosingTechStackSess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2272050" y="3807675"/>
            <a:ext cx="4599900" cy="481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Prep Meeting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918600" y="2139802"/>
            <a:ext cx="7306800" cy="97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Consolas" panose="020B0609020204030204" pitchFamily="49" charset="0"/>
              </a:rPr>
              <a:t>2 0 2 3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Hyland</a:t>
            </a:r>
            <a:r>
              <a:rPr lang="en" dirty="0">
                <a:solidFill>
                  <a:srgbClr val="5ADCFF"/>
                </a:solidFill>
              </a:rPr>
              <a:t> Hackathon</a:t>
            </a:r>
            <a:endParaRPr dirty="0">
              <a:solidFill>
                <a:srgbClr val="5ADC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Context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800" dirty="0"/>
              <a:t>Things the student should know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35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Site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hlinkClick r:id="rId3"/>
              </a:rPr>
              <a:t>https://tinyurl.com/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hlinkClick r:id="rId3"/>
              </a:rPr>
              <a:t>hackhyland2023</a:t>
            </a:r>
            <a:endParaRPr sz="7200" b="1" dirty="0"/>
          </a:p>
        </p:txBody>
      </p:sp>
    </p:spTree>
    <p:extLst>
      <p:ext uri="{BB962C8B-B14F-4D97-AF65-F5344CB8AC3E}">
        <p14:creationId xmlns:p14="http://schemas.microsoft.com/office/powerpoint/2010/main" val="154466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This Year: Tracks!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  <p:sp>
        <p:nvSpPr>
          <p:cNvPr id="15" name="Google Shape;1778;p52">
            <a:extLst>
              <a:ext uri="{FF2B5EF4-FFF2-40B4-BE49-F238E27FC236}">
                <a16:creationId xmlns:a16="http://schemas.microsoft.com/office/drawing/2014/main" id="{1B9CEDE2-AFD7-44A8-8CFA-4C81361E5EF3}"/>
              </a:ext>
            </a:extLst>
          </p:cNvPr>
          <p:cNvSpPr txBox="1">
            <a:spLocks/>
          </p:cNvSpPr>
          <p:nvPr/>
        </p:nvSpPr>
        <p:spPr>
          <a:xfrm>
            <a:off x="0" y="4698474"/>
            <a:ext cx="9144000" cy="37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>
                <a:solidFill>
                  <a:schemeClr val="bg1"/>
                </a:solidFill>
              </a:rPr>
              <a:t>Students will select tracks when they submit their team roster on the first night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projects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can have up to </a:t>
            </a:r>
            <a:r>
              <a:rPr lang="en" b="1" u="sng" dirty="0"/>
              <a:t>5</a:t>
            </a:r>
            <a:r>
              <a:rPr lang="en" dirty="0"/>
              <a:t> students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631810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Entry Round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Mentors should help teams prepare their entry round submissions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Resources available to help students record presentations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Videos (2-3min) due by </a:t>
            </a:r>
            <a:r>
              <a:rPr lang="en-US" sz="1400" b="1" dirty="0"/>
              <a:t>1pm ET on Sunday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Volunteer judges will fill out rubrics and calculate total scores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Top 4 teams</a:t>
            </a:r>
            <a:r>
              <a:rPr lang="en-US" sz="1400" dirty="0"/>
              <a:t> from each grade level will advance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/>
              <a:t>More volunteers are needed to watch videos from 1:30-3:30pm!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Final Round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Top 8 teams present </a:t>
            </a:r>
            <a:r>
              <a:rPr lang="en-US" sz="1400" b="1" dirty="0"/>
              <a:t>live</a:t>
            </a:r>
            <a:r>
              <a:rPr lang="en-US" sz="1400" dirty="0"/>
              <a:t> (&lt;5 mins) in front of judges, </a:t>
            </a:r>
            <a:r>
              <a:rPr lang="en-US" sz="1400" b="1" dirty="0"/>
              <a:t>4-6pm ET Sunday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will ask questions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pick the first and second place team from each grade level, and </a:t>
            </a:r>
            <a:r>
              <a:rPr lang="en-US" sz="1400" b="1" dirty="0"/>
              <a:t>every member</a:t>
            </a:r>
            <a:r>
              <a:rPr lang="en-US" sz="1400" dirty="0"/>
              <a:t> of those teams will win a prize!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DA2F4-3E66-4F0E-9E82-B3183A57F3EC}"/>
              </a:ext>
            </a:extLst>
          </p:cNvPr>
          <p:cNvSpPr/>
          <p:nvPr/>
        </p:nvSpPr>
        <p:spPr>
          <a:xfrm>
            <a:off x="7142018" y="1714516"/>
            <a:ext cx="1690255" cy="2199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2"/>
                </a:solidFill>
                <a:latin typeface="Exo 2" panose="020B0604020202020204" charset="0"/>
              </a:rPr>
              <a:t>Criteria</a:t>
            </a:r>
          </a:p>
          <a:p>
            <a:r>
              <a:rPr lang="en-US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Innovation</a:t>
            </a: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UX</a:t>
            </a:r>
          </a:p>
          <a:p>
            <a:r>
              <a:rPr lang="en-US" sz="2000" b="1" dirty="0">
                <a:solidFill>
                  <a:schemeClr val="tx2">
                    <a:lumMod val="95000"/>
                  </a:schemeClr>
                </a:solidFill>
                <a:latin typeface="Exo 2" panose="020B0604020202020204" charset="0"/>
              </a:rPr>
              <a:t>Quality</a:t>
            </a:r>
          </a:p>
          <a:p>
            <a:r>
              <a:rPr lang="en-US" sz="2000" b="1" dirty="0">
                <a:solidFill>
                  <a:schemeClr val="bg2"/>
                </a:solidFill>
                <a:latin typeface="Exo 2" panose="020B060402020202020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387788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Prizes*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First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Razor Electric Scooter </a:t>
            </a:r>
            <a:r>
              <a:rPr lang="en-US" sz="1600" b="1" dirty="0"/>
              <a:t>OR</a:t>
            </a:r>
            <a:r>
              <a:rPr lang="en-US" sz="1600" dirty="0"/>
              <a:t> Bose Noise-Canceling Earbuds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Second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Pixel Art Bluetooth Speaker </a:t>
            </a:r>
            <a:r>
              <a:rPr lang="en-US" sz="1600" b="1" dirty="0"/>
              <a:t>OR</a:t>
            </a:r>
            <a:r>
              <a:rPr lang="en-US" sz="1600" dirty="0"/>
              <a:t> LED Jellyfish Lamp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Physical Raffle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Candy, Rubber Ducks, Stuffed Animal, Water Bottle, Grab Bag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Digital Raffle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Audible Credit, A.I. Portraits, A.I. Poetry, Custom Synth Track, Udemy Course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*prizes may vary</a:t>
            </a:r>
            <a:endParaRPr sz="16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60FF3C-476F-4717-8046-77F3B86D3AA0}"/>
              </a:ext>
            </a:extLst>
          </p:cNvPr>
          <p:cNvSpPr/>
          <p:nvPr/>
        </p:nvSpPr>
        <p:spPr>
          <a:xfrm>
            <a:off x="6629401" y="1782040"/>
            <a:ext cx="2064764" cy="880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Exo 2" panose="020B0604020202020204" charset="0"/>
              </a:rPr>
              <a:t>More Raffle Info Coming Up 🎫</a:t>
            </a:r>
          </a:p>
        </p:txBody>
      </p:sp>
    </p:spTree>
    <p:extLst>
      <p:ext uri="{BB962C8B-B14F-4D97-AF65-F5344CB8AC3E}">
        <p14:creationId xmlns:p14="http://schemas.microsoft.com/office/powerpoint/2010/main" val="305021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to be the best mentor you can be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20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i="1" dirty="0"/>
              <a:t>More details are listed in the </a:t>
            </a:r>
            <a:r>
              <a:rPr lang="en-US" sz="14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Guide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Lead them to discover their own solutions – point to online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Keep the judging criteria in mind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Be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Monitor the Discord for questions or misbehaving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If no one’s asking for help – reach out!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Chat with other mentors, and let Caitlin, Marissa, or Joseph know if anything’s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In-Person: Be Responsible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Supervise students, hand out snacks, enforce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Sign in/out on the digital Mentor sheet when you arrive/depart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Be available for students to sign in/out</a:t>
            </a:r>
          </a:p>
        </p:txBody>
      </p:sp>
      <p:pic>
        <p:nvPicPr>
          <p:cNvPr id="4" name="Graphic 3" descr="Hero Male with solid fill">
            <a:extLst>
              <a:ext uri="{FF2B5EF4-FFF2-40B4-BE49-F238E27FC236}">
                <a16:creationId xmlns:a16="http://schemas.microsoft.com/office/drawing/2014/main" id="{941F0E65-8E68-4347-B753-DF84ED6E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88" y="300200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1" y="1215752"/>
            <a:ext cx="300687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More information available in the </a:t>
            </a:r>
            <a:r>
              <a:rPr lang="en-US" sz="1600" b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a communication platform like Slack or </a:t>
            </a:r>
            <a:r>
              <a:rPr lang="en-US" dirty="0" err="1"/>
              <a:t>Mattermost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use of Discord is </a:t>
            </a:r>
            <a:r>
              <a:rPr lang="en-US" b="1" dirty="0"/>
              <a:t>not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</a:t>
            </a:r>
            <a:r>
              <a:rPr lang="en-US" b="1" dirty="0"/>
              <a:t>highly recommended</a:t>
            </a:r>
            <a:r>
              <a:rPr lang="en-US" dirty="0"/>
              <a:t>, especially for virtual mentors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Given the </a:t>
            </a:r>
            <a:r>
              <a:rPr lang="en-US" b="1" dirty="0">
                <a:solidFill>
                  <a:schemeClr val="bg1"/>
                </a:solidFill>
              </a:rPr>
              <a:t>@mentors</a:t>
            </a:r>
            <a:r>
              <a:rPr lang="en-US" dirty="0"/>
              <a:t> role, you can access </a:t>
            </a:r>
            <a:r>
              <a:rPr lang="en-US" dirty="0">
                <a:solidFill>
                  <a:schemeClr val="accent1"/>
                </a:solidFill>
              </a:rPr>
              <a:t>secret channels</a:t>
            </a:r>
            <a:r>
              <a:rPr lang="en-US" dirty="0"/>
              <a:t>, and be notified when someone needs help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10C67-D4AC-46F7-B03F-E55C913E2F0C}"/>
              </a:ext>
            </a:extLst>
          </p:cNvPr>
          <p:cNvSpPr txBox="1"/>
          <p:nvPr/>
        </p:nvSpPr>
        <p:spPr>
          <a:xfrm>
            <a:off x="4107873" y="1215752"/>
            <a:ext cx="4481945" cy="37856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Prep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before the event – feel free to peruse and help facilitate team connections or answer questions!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Event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during the event – please monitor these channels during the event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Division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Channels for students based on their grade level, track, and location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Off Topic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At this point, just a counting channel where students count and discuss the counting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Mentor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Only mentors will be able to access these channels</a:t>
            </a:r>
          </a:p>
        </p:txBody>
      </p:sp>
      <p:pic>
        <p:nvPicPr>
          <p:cNvPr id="4098" name="Picture 2" descr="Bots for Discord – Apps on Google Play">
            <a:extLst>
              <a:ext uri="{FF2B5EF4-FFF2-40B4-BE49-F238E27FC236}">
                <a16:creationId xmlns:a16="http://schemas.microsoft.com/office/drawing/2014/main" id="{83B469B5-09FA-4675-8F4D-32C05082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" y="4094944"/>
            <a:ext cx="1207062" cy="12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8E196B-7EA1-4B09-8160-C1906C577044}"/>
              </a:ext>
            </a:extLst>
          </p:cNvPr>
          <p:cNvSpPr/>
          <p:nvPr/>
        </p:nvSpPr>
        <p:spPr>
          <a:xfrm>
            <a:off x="1620764" y="4092597"/>
            <a:ext cx="1939637" cy="737582"/>
          </a:xfrm>
          <a:prstGeom prst="rect">
            <a:avLst/>
          </a:prstGeom>
          <a:solidFill>
            <a:srgbClr val="728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Hacky Hyland, Jr</a:t>
            </a:r>
          </a:p>
          <a:p>
            <a:r>
              <a:rPr lang="en-US" sz="1100" i="1" dirty="0">
                <a:solidFill>
                  <a:schemeClr val="tx2"/>
                </a:solidFill>
                <a:latin typeface="Exo 2" panose="020B0604020202020204" charset="0"/>
              </a:rPr>
              <a:t>A bot to help facilitate Discord interactions</a:t>
            </a:r>
          </a:p>
        </p:txBody>
      </p:sp>
    </p:spTree>
    <p:extLst>
      <p:ext uri="{BB962C8B-B14F-4D97-AF65-F5344CB8AC3E}">
        <p14:creationId xmlns:p14="http://schemas.microsoft.com/office/powerpoint/2010/main" val="73587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Tickets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439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information available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397FC-E2DB-441C-9A4D-22069D83426B}"/>
              </a:ext>
            </a:extLst>
          </p:cNvPr>
          <p:cNvSpPr txBox="1"/>
          <p:nvPr/>
        </p:nvSpPr>
        <p:spPr>
          <a:xfrm>
            <a:off x="720000" y="1853645"/>
            <a:ext cx="3457582" cy="284693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YOU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 will give out tickets for the end-of-event raffle!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Students can earn tickets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Attending a workshop or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Answering a question on Discord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Being extra friendly to a new teammate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Winning a game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Much more!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D6249-2BA2-443F-B3C7-51474AE291C2}"/>
              </a:ext>
            </a:extLst>
          </p:cNvPr>
          <p:cNvSpPr txBox="1"/>
          <p:nvPr/>
        </p:nvSpPr>
        <p:spPr>
          <a:xfrm>
            <a:off x="4301836" y="2107090"/>
            <a:ext cx="4122164" cy="2215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Q: How?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A: Using the Ticket Tracker Google Sheet!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lang="en-US" sz="1200" b="1" dirty="0">
              <a:solidFill>
                <a:schemeClr val="accent3"/>
              </a:solidFill>
              <a:latin typeface="Exo 2"/>
              <a:sym typeface="Exo 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the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UPDATE TICKETS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 button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student(s) from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checklist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Enter 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reason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number</a:t>
            </a: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 of tickets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S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ubmit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4E78-3293-4218-BBDA-5F4707C66064}"/>
              </a:ext>
            </a:extLst>
          </p:cNvPr>
          <p:cNvSpPr txBox="1"/>
          <p:nvPr/>
        </p:nvSpPr>
        <p:spPr>
          <a:xfrm>
            <a:off x="1439647" y="4835723"/>
            <a:ext cx="7704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Mentors assisting with </a:t>
            </a:r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workshops</a:t>
            </a:r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 may be asked to give tickets to all students in attendance</a:t>
            </a:r>
          </a:p>
        </p:txBody>
      </p:sp>
    </p:spTree>
    <p:extLst>
      <p:ext uri="{BB962C8B-B14F-4D97-AF65-F5344CB8AC3E}">
        <p14:creationId xmlns:p14="http://schemas.microsoft.com/office/powerpoint/2010/main" val="410361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1953491" y="3560617"/>
            <a:ext cx="5350500" cy="64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We truly could not do this without you </a:t>
            </a:r>
            <a:r>
              <a:rPr lang="en-US" sz="2000" dirty="0"/>
              <a:t>🥺</a:t>
            </a:r>
            <a:endParaRPr sz="20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Superlatives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bg1"/>
                </a:solidFill>
              </a:rPr>
              <a:t>Is there a student who stands out in some way? Nominate them for a superlative!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Adventurer: </a:t>
            </a:r>
            <a:r>
              <a:rPr lang="en-US" sz="1600" dirty="0">
                <a:solidFill>
                  <a:schemeClr val="accent4"/>
                </a:solidFill>
              </a:rPr>
              <a:t>Venturing the furthest out of their comfort zone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Fashionista: </a:t>
            </a:r>
            <a:r>
              <a:rPr lang="en-US" sz="1600" dirty="0">
                <a:solidFill>
                  <a:schemeClr val="accent4"/>
                </a:solidFill>
              </a:rPr>
              <a:t>Dressing the best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Night Owl: </a:t>
            </a:r>
            <a:r>
              <a:rPr lang="en-US" sz="1600" dirty="0">
                <a:solidFill>
                  <a:schemeClr val="accent4"/>
                </a:solidFill>
              </a:rPr>
              <a:t>Getting the least amount of sleep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Scholar: </a:t>
            </a:r>
            <a:r>
              <a:rPr lang="en-US" sz="1600" dirty="0">
                <a:solidFill>
                  <a:schemeClr val="accent4"/>
                </a:solidFill>
              </a:rPr>
              <a:t>Learning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Coach: </a:t>
            </a:r>
            <a:r>
              <a:rPr lang="en-US" sz="1600" dirty="0">
                <a:solidFill>
                  <a:schemeClr val="accent4"/>
                </a:solidFill>
              </a:rPr>
              <a:t>Helping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Pioneer: </a:t>
            </a:r>
            <a:r>
              <a:rPr lang="en-US" sz="1600" dirty="0">
                <a:solidFill>
                  <a:schemeClr val="accent4"/>
                </a:solidFill>
              </a:rPr>
              <a:t>Using the most cutting-edge 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Comedian: </a:t>
            </a:r>
            <a:r>
              <a:rPr lang="en-US" sz="1600" dirty="0">
                <a:solidFill>
                  <a:schemeClr val="accent4"/>
                </a:solidFill>
              </a:rPr>
              <a:t>Making people laugh the most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Procedure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Nominate by posting in Discord or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is fully optional, and no superlatives are guaranteed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27EC-BFEF-402F-B907-68366E91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9534" y="2302390"/>
            <a:ext cx="1991833" cy="19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Virtual mentors are free to go!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4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Rules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details are listed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Access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must enter and exit through the </a:t>
            </a:r>
            <a:r>
              <a:rPr lang="en-US" b="1" dirty="0"/>
              <a:t>B3 Employee &amp; Training Entrance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may only access the </a:t>
            </a:r>
            <a:r>
              <a:rPr lang="en-US" b="1" dirty="0"/>
              <a:t>first floor</a:t>
            </a:r>
            <a:r>
              <a:rPr lang="en-US" dirty="0"/>
              <a:t> of the </a:t>
            </a:r>
            <a:r>
              <a:rPr lang="en-US" b="1" dirty="0"/>
              <a:t>Core</a:t>
            </a:r>
            <a:r>
              <a:rPr lang="en-US" dirty="0"/>
              <a:t> and </a:t>
            </a:r>
            <a:r>
              <a:rPr lang="en-US" b="1" dirty="0"/>
              <a:t>D Wing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Students must sign in and sign out</a:t>
            </a:r>
            <a:r>
              <a:rPr lang="en-US" dirty="0"/>
              <a:t> with a mentor every time the arrive or depart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Rooms</a:t>
            </a:r>
            <a:endParaRPr lang="en-US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OSU Auditorium</a:t>
            </a:r>
            <a:r>
              <a:rPr lang="en-US" dirty="0"/>
              <a:t> will be used as a </a:t>
            </a:r>
            <a:r>
              <a:rPr lang="en-US" b="1" dirty="0"/>
              <a:t>quiet room</a:t>
            </a:r>
            <a:r>
              <a:rPr lang="en-US" dirty="0"/>
              <a:t> when events are not happening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“</a:t>
            </a:r>
            <a:r>
              <a:rPr lang="en-US" b="1" dirty="0"/>
              <a:t>Raffle Rooms</a:t>
            </a:r>
            <a:r>
              <a:rPr lang="en-US" dirty="0"/>
              <a:t>” will be available to randomly chosen teams for the duration of the 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Students are allowed to get drinks from the break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Quiet Rooms</a:t>
            </a:r>
            <a:r>
              <a:rPr lang="en-US" dirty="0"/>
              <a:t> can be used for students to record their entry round </a:t>
            </a:r>
            <a:r>
              <a:rPr lang="en-US" b="1" dirty="0"/>
              <a:t>videos</a:t>
            </a:r>
            <a:r>
              <a:rPr lang="en-US" dirty="0"/>
              <a:t>, limited to </a:t>
            </a:r>
            <a:r>
              <a:rPr lang="en-US" b="1" dirty="0"/>
              <a:t>1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Bathrooms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should </a:t>
            </a:r>
            <a:r>
              <a:rPr lang="en-US" b="1" dirty="0"/>
              <a:t>only</a:t>
            </a:r>
            <a:r>
              <a:rPr lang="en-US" dirty="0"/>
              <a:t> use the bathrooms off the volleyball court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are welcome to use the </a:t>
            </a:r>
            <a:r>
              <a:rPr lang="en-US" b="1" dirty="0"/>
              <a:t>showers</a:t>
            </a:r>
            <a:r>
              <a:rPr lang="en-US" dirty="0"/>
              <a:t> in those bathrooms</a:t>
            </a:r>
          </a:p>
        </p:txBody>
      </p:sp>
    </p:spTree>
    <p:extLst>
      <p:ext uri="{BB962C8B-B14F-4D97-AF65-F5344CB8AC3E}">
        <p14:creationId xmlns:p14="http://schemas.microsoft.com/office/powerpoint/2010/main" val="310992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event will take place in the Core and D Wing of Building 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Tables will be set up throughout the halls and on the volleyball court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OSU Auditorium will be used for activities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meeting rooms will be claimed by teams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Quiet rooms will be available for video filming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rooms will be off limits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Employee &amp; Training Entrance (first floor, north side) will be the ONLY student entrance/exit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Only the core bathrooms should be used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will be signage throughout the building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Mentor Rooms will be 3.1C.09 (Youngstown State University) and 3.1C.11 (Ohio University)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Actual map TBD</a:t>
            </a:r>
          </a:p>
        </p:txBody>
      </p:sp>
    </p:spTree>
    <p:extLst>
      <p:ext uri="{BB962C8B-B14F-4D97-AF65-F5344CB8AC3E}">
        <p14:creationId xmlns:p14="http://schemas.microsoft.com/office/powerpoint/2010/main" val="194084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096489" y="1441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096487" y="1912622"/>
            <a:ext cx="2696253" cy="2157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Life Threatening: call </a:t>
            </a:r>
            <a:r>
              <a:rPr lang="en-US" b="1" i="1" dirty="0">
                <a:solidFill>
                  <a:schemeClr val="accent4"/>
                </a:solidFill>
              </a:rPr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or </a:t>
            </a:r>
            <a:r>
              <a:rPr lang="en-US" b="1" i="1" dirty="0">
                <a:solidFill>
                  <a:schemeClr val="accent4"/>
                </a:solidFill>
              </a:rPr>
              <a:t>9-911</a:t>
            </a:r>
            <a:r>
              <a:rPr lang="en-US" i="1" dirty="0"/>
              <a:t> from a desk phone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500" i="1" dirty="0"/>
          </a:p>
          <a:p>
            <a:pPr marL="182880" indent="0"/>
            <a:r>
              <a:rPr lang="en-US" i="1" dirty="0"/>
              <a:t>Then, call the Hyland Emergency Hotline:</a:t>
            </a:r>
          </a:p>
          <a:p>
            <a:pPr marL="182880" indent="0"/>
            <a:r>
              <a:rPr lang="en-US" b="1" i="1" dirty="0">
                <a:solidFill>
                  <a:schemeClr val="accent4"/>
                </a:solidFill>
              </a:rPr>
              <a:t>(440) 788-6911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Non-Life Threatening: call the Hyland Facilities Hotline at  </a:t>
            </a:r>
            <a:r>
              <a:rPr lang="en-US" b="1" i="1" dirty="0">
                <a:solidFill>
                  <a:schemeClr val="accent4"/>
                </a:solidFill>
              </a:rPr>
              <a:t>(440) 788-6871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110449" y="1441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941491" y="1912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5" name="Google Shape;1755;p51"/>
          <p:cNvSpPr/>
          <p:nvPr/>
        </p:nvSpPr>
        <p:spPr>
          <a:xfrm>
            <a:off x="819679" y="1573263"/>
            <a:ext cx="1048200" cy="249697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7317231" y="1573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504827" y="1818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226365" y="2991428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Set up</a:t>
            </a:r>
          </a:p>
          <a:p>
            <a:pPr marL="0" indent="0"/>
            <a:r>
              <a:rPr lang="fi-FI" i="1" dirty="0">
                <a:solidFill>
                  <a:schemeClr val="tx2"/>
                </a:solidFill>
              </a:rPr>
              <a:t>in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907076" y="1728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5FFCB8-A98E-438D-96B9-24253EA89A27}"/>
              </a:ext>
            </a:extLst>
          </p:cNvPr>
          <p:cNvSpPr txBox="1"/>
          <p:nvPr/>
        </p:nvSpPr>
        <p:spPr>
          <a:xfrm>
            <a:off x="881953" y="2466695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1935C-3334-4F7F-A373-E926E98AA698}"/>
              </a:ext>
            </a:extLst>
          </p:cNvPr>
          <p:cNvSpPr txBox="1"/>
          <p:nvPr/>
        </p:nvSpPr>
        <p:spPr>
          <a:xfrm>
            <a:off x="883220" y="3205359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pic>
        <p:nvPicPr>
          <p:cNvPr id="29" name="Picture 6" descr="Outrun GIFs - Get the best GIF on GIPHY">
            <a:extLst>
              <a:ext uri="{FF2B5EF4-FFF2-40B4-BE49-F238E27FC236}">
                <a16:creationId xmlns:a16="http://schemas.microsoft.com/office/drawing/2014/main" id="{6B39E8F3-3397-4C6C-87CB-C999EEF5F0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26" y="3090849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Object"/>
      </p:transition>
    </mc:Choice>
    <mc:Fallback xmlns="">
      <p:transition spd="slow" advTm="1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T-Shirts &amp; Snacks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Pick up your shirt to make sure you stand out as a mentor!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partake of the many snacks available!</a:t>
            </a:r>
            <a:endParaRPr dirty="0"/>
          </a:p>
        </p:txBody>
      </p:sp>
      <p:pic>
        <p:nvPicPr>
          <p:cNvPr id="1026" name="Picture 2" descr="Twinky Doll - Etsy">
            <a:extLst>
              <a:ext uri="{FF2B5EF4-FFF2-40B4-BE49-F238E27FC236}">
                <a16:creationId xmlns:a16="http://schemas.microsoft.com/office/drawing/2014/main" id="{C76E235D-1DDE-4E06-86BF-FD639A5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27" y="1392093"/>
            <a:ext cx="1769486" cy="2359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4F9AA09-2DAC-4A02-9E55-34EAB45F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428652"/>
            <a:ext cx="3962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8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Breakfast, Lunch, and Dinner will be served each full day of the Hackathon! Specifics 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L'Aigle de Levamur | Fantasy creatures art, Fantasy beasts, Giant eagle">
            <a:extLst>
              <a:ext uri="{FF2B5EF4-FFF2-40B4-BE49-F238E27FC236}">
                <a16:creationId xmlns:a16="http://schemas.microsoft.com/office/drawing/2014/main" id="{96407A59-C692-4A0E-B993-81DF3111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19" y="1727099"/>
            <a:ext cx="3458874" cy="299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YOU!</a:t>
            </a:r>
            <a:endParaRPr sz="72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800" b="1" i="1" dirty="0">
                <a:solidFill>
                  <a:schemeClr val="bg1"/>
                </a:solidFill>
              </a:rPr>
              <a:t>Any questions?</a:t>
            </a:r>
            <a:endParaRPr sz="2800" b="1" i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👋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2593301" y="3726475"/>
            <a:ext cx="3980682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Tell us your </a:t>
            </a:r>
            <a:r>
              <a:rPr lang="en" b="1" dirty="0"/>
              <a:t>name</a:t>
            </a:r>
            <a:r>
              <a:rPr lang="en" dirty="0"/>
              <a:t>, </a:t>
            </a:r>
            <a:r>
              <a:rPr lang="en" b="1" dirty="0"/>
              <a:t>role</a:t>
            </a:r>
            <a:r>
              <a:rPr lang="en" dirty="0"/>
              <a:t>, </a:t>
            </a:r>
            <a:r>
              <a:rPr lang="en" b="1" dirty="0"/>
              <a:t>location</a:t>
            </a:r>
            <a:r>
              <a:rPr lang="en" dirty="0"/>
              <a:t>, and </a:t>
            </a:r>
            <a:r>
              <a:rPr lang="en" b="1" dirty="0"/>
              <a:t>previous experience</a:t>
            </a:r>
            <a:r>
              <a:rPr lang="en" dirty="0"/>
              <a:t>!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0711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be the best mentor you can be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Essential information about where to go and how things work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4" y="1542438"/>
            <a:ext cx="2087522" cy="513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Student Context</a:t>
            </a:r>
            <a:endParaRPr sz="1800"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Things the student should know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for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n-person mentors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51"/>
          <p:cNvSpPr/>
          <p:nvPr/>
        </p:nvSpPr>
        <p:spPr>
          <a:xfrm>
            <a:off x="7249425" y="1893904"/>
            <a:ext cx="444845" cy="412958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7" name="Google Shape;7951;p76">
            <a:extLst>
              <a:ext uri="{FF2B5EF4-FFF2-40B4-BE49-F238E27FC236}">
                <a16:creationId xmlns:a16="http://schemas.microsoft.com/office/drawing/2014/main" id="{EA5D8B3F-0149-4550-B60B-719C29C28548}"/>
              </a:ext>
            </a:extLst>
          </p:cNvPr>
          <p:cNvGrpSpPr/>
          <p:nvPr/>
        </p:nvGrpSpPr>
        <p:grpSpPr>
          <a:xfrm>
            <a:off x="1502500" y="1972500"/>
            <a:ext cx="339253" cy="339253"/>
            <a:chOff x="3271200" y="4992125"/>
            <a:chExt cx="481825" cy="481825"/>
          </a:xfrm>
          <a:solidFill>
            <a:schemeClr val="bg1"/>
          </a:solidFill>
        </p:grpSpPr>
        <p:sp>
          <p:nvSpPr>
            <p:cNvPr id="28" name="Google Shape;7952;p76">
              <a:extLst>
                <a:ext uri="{FF2B5EF4-FFF2-40B4-BE49-F238E27FC236}">
                  <a16:creationId xmlns:a16="http://schemas.microsoft.com/office/drawing/2014/main" id="{D30A7C2B-C43F-4271-BB8D-B5BB61091B15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953;p76">
              <a:extLst>
                <a:ext uri="{FF2B5EF4-FFF2-40B4-BE49-F238E27FC236}">
                  <a16:creationId xmlns:a16="http://schemas.microsoft.com/office/drawing/2014/main" id="{531B9E6F-D10D-4900-8FE0-F917305AB030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954;p76">
              <a:extLst>
                <a:ext uri="{FF2B5EF4-FFF2-40B4-BE49-F238E27FC236}">
                  <a16:creationId xmlns:a16="http://schemas.microsoft.com/office/drawing/2014/main" id="{3A1EF0BB-F0EB-4619-8697-2170613C1304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8772;p78">
            <a:extLst>
              <a:ext uri="{FF2B5EF4-FFF2-40B4-BE49-F238E27FC236}">
                <a16:creationId xmlns:a16="http://schemas.microsoft.com/office/drawing/2014/main" id="{62A1FC11-8DE9-4699-A6C2-A6ABA1F2BE16}"/>
              </a:ext>
            </a:extLst>
          </p:cNvPr>
          <p:cNvGrpSpPr/>
          <p:nvPr/>
        </p:nvGrpSpPr>
        <p:grpSpPr>
          <a:xfrm>
            <a:off x="1486643" y="3327581"/>
            <a:ext cx="351024" cy="325464"/>
            <a:chOff x="6543825" y="3202075"/>
            <a:chExt cx="296975" cy="275350"/>
          </a:xfrm>
          <a:solidFill>
            <a:schemeClr val="bg1"/>
          </a:solidFill>
        </p:grpSpPr>
        <p:sp>
          <p:nvSpPr>
            <p:cNvPr id="32" name="Google Shape;8773;p78">
              <a:extLst>
                <a:ext uri="{FF2B5EF4-FFF2-40B4-BE49-F238E27FC236}">
                  <a16:creationId xmlns:a16="http://schemas.microsoft.com/office/drawing/2014/main" id="{98CB67FC-10C5-48F8-AA70-E38072C900F4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74;p78">
              <a:extLst>
                <a:ext uri="{FF2B5EF4-FFF2-40B4-BE49-F238E27FC236}">
                  <a16:creationId xmlns:a16="http://schemas.microsoft.com/office/drawing/2014/main" id="{38BEE037-5773-483F-8A20-57F8E4EE3D98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75;p78">
              <a:extLst>
                <a:ext uri="{FF2B5EF4-FFF2-40B4-BE49-F238E27FC236}">
                  <a16:creationId xmlns:a16="http://schemas.microsoft.com/office/drawing/2014/main" id="{E8F17133-B204-4D56-86BA-BB5BBA22C14F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76;p78">
              <a:extLst>
                <a:ext uri="{FF2B5EF4-FFF2-40B4-BE49-F238E27FC236}">
                  <a16:creationId xmlns:a16="http://schemas.microsoft.com/office/drawing/2014/main" id="{2DAFBEB1-86AC-45ED-AC91-3E81BDE83648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77;p78">
              <a:extLst>
                <a:ext uri="{FF2B5EF4-FFF2-40B4-BE49-F238E27FC236}">
                  <a16:creationId xmlns:a16="http://schemas.microsoft.com/office/drawing/2014/main" id="{3BEEB502-8CBC-476F-B352-CD2F82B6BF49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78;p78">
              <a:extLst>
                <a:ext uri="{FF2B5EF4-FFF2-40B4-BE49-F238E27FC236}">
                  <a16:creationId xmlns:a16="http://schemas.microsoft.com/office/drawing/2014/main" id="{4ACE29F9-435C-41EB-AA2F-BD110A51363E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79;p78">
              <a:extLst>
                <a:ext uri="{FF2B5EF4-FFF2-40B4-BE49-F238E27FC236}">
                  <a16:creationId xmlns:a16="http://schemas.microsoft.com/office/drawing/2014/main" id="{D003E932-A72F-48C1-A2ED-99D67227D3B9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17;p77">
            <a:extLst>
              <a:ext uri="{FF2B5EF4-FFF2-40B4-BE49-F238E27FC236}">
                <a16:creationId xmlns:a16="http://schemas.microsoft.com/office/drawing/2014/main" id="{E7A1861A-2E09-4671-9209-7D1B795EA8B0}"/>
              </a:ext>
            </a:extLst>
          </p:cNvPr>
          <p:cNvGrpSpPr/>
          <p:nvPr/>
        </p:nvGrpSpPr>
        <p:grpSpPr>
          <a:xfrm>
            <a:off x="7291064" y="3327976"/>
            <a:ext cx="366293" cy="369974"/>
            <a:chOff x="-41526450" y="3951100"/>
            <a:chExt cx="313500" cy="316650"/>
          </a:xfrm>
          <a:solidFill>
            <a:schemeClr val="bg1"/>
          </a:solidFill>
        </p:grpSpPr>
        <p:sp>
          <p:nvSpPr>
            <p:cNvPr id="40" name="Google Shape;8118;p77">
              <a:extLst>
                <a:ext uri="{FF2B5EF4-FFF2-40B4-BE49-F238E27FC236}">
                  <a16:creationId xmlns:a16="http://schemas.microsoft.com/office/drawing/2014/main" id="{4A58D39A-BAF4-4F50-BA39-7C70E00FCED4}"/>
                </a:ext>
              </a:extLst>
            </p:cNvPr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19;p77">
              <a:extLst>
                <a:ext uri="{FF2B5EF4-FFF2-40B4-BE49-F238E27FC236}">
                  <a16:creationId xmlns:a16="http://schemas.microsoft.com/office/drawing/2014/main" id="{3A594087-7667-421C-8D76-DF50DEAFE8DF}"/>
                </a:ext>
              </a:extLst>
            </p:cNvPr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20;p77">
              <a:extLst>
                <a:ext uri="{FF2B5EF4-FFF2-40B4-BE49-F238E27FC236}">
                  <a16:creationId xmlns:a16="http://schemas.microsoft.com/office/drawing/2014/main" id="{209C29EA-442C-4BF8-B991-C4D4359C9CBF}"/>
                </a:ext>
              </a:extLst>
            </p:cNvPr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Essential information about where to go and how things work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Reference Document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751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https://docs.google.com/document/d/1M31b103uPJ0QPDhUd_yfEFY_nJCXtzjENKnbk2AYvnA/edit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PLEASE read through this document before your shift begins 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9BC2F-EFE3-44F1-AD30-B86D23D2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145" y="1924102"/>
            <a:ext cx="3304060" cy="27743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Places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1355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Mentor Reference Document</a:t>
            </a:r>
            <a:r>
              <a:rPr lang="en-US" sz="1400" dirty="0"/>
              <a:t>: Your one-stop-shop for all Hackathon information!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Teams</a:t>
            </a:r>
            <a:r>
              <a:rPr lang="en-US" sz="1400" dirty="0"/>
              <a:t>: We will use this to communicate leading up to the event (sorry Slack people </a:t>
            </a:r>
            <a:r>
              <a:rPr lang="en-US" sz="1400" dirty="0">
                <a:sym typeface="Wingdings" panose="05000000000000000000" pitchFamily="2" charset="2"/>
              </a:rPr>
              <a:t>)</a:t>
            </a: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Discord</a:t>
            </a:r>
            <a:r>
              <a:rPr lang="en-US" sz="1400" dirty="0"/>
              <a:t>: We will use this to communicate during the event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Student Site</a:t>
            </a:r>
            <a:r>
              <a:rPr lang="en-US" sz="1400" dirty="0"/>
              <a:t>: This is the main source of information for the students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Zoom</a:t>
            </a:r>
            <a:r>
              <a:rPr lang="en-US" sz="1400" dirty="0"/>
              <a:t>: All activities will be broadcast via Zoom (all but one in the Main Zoom Room)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Microsoft Teams - Wikipedia">
            <a:extLst>
              <a:ext uri="{FF2B5EF4-FFF2-40B4-BE49-F238E27FC236}">
                <a16:creationId xmlns:a16="http://schemas.microsoft.com/office/drawing/2014/main" id="{9893DEF9-BF9E-4882-8D84-9EDC477E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" y="2934210"/>
            <a:ext cx="1511589" cy="140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cord's Branding Guidelines">
            <a:extLst>
              <a:ext uri="{FF2B5EF4-FFF2-40B4-BE49-F238E27FC236}">
                <a16:creationId xmlns:a16="http://schemas.microsoft.com/office/drawing/2014/main" id="{01D40624-BA91-4AB3-AC7F-E79F223D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654" y="2934210"/>
            <a:ext cx="1901970" cy="14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oom Logo and symbol, meaning, history, PNG">
            <a:extLst>
              <a:ext uri="{FF2B5EF4-FFF2-40B4-BE49-F238E27FC236}">
                <a16:creationId xmlns:a16="http://schemas.microsoft.com/office/drawing/2014/main" id="{6FD7A7C3-D3EA-40A3-A639-5CDD1D528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01" y="2841914"/>
            <a:ext cx="2826327" cy="158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0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https://hylandtechoutreach.github.io/hackathon/Schedule.html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Important Times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4pm ET</a:t>
            </a:r>
            <a:r>
              <a:rPr lang="en-US" sz="2400" dirty="0"/>
              <a:t>: Event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5pm ET</a:t>
            </a:r>
            <a:r>
              <a:rPr lang="en-US" sz="2400" dirty="0"/>
              <a:t>: Team Submissions Due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Saturday, 9am ET</a:t>
            </a:r>
            <a:r>
              <a:rPr lang="en-US" sz="2400" dirty="0"/>
              <a:t>: Day 2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1pm ET</a:t>
            </a:r>
            <a:r>
              <a:rPr lang="en-US" sz="2400" dirty="0"/>
              <a:t>: Entry Round Submissions Due*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4pm ET</a:t>
            </a:r>
            <a:r>
              <a:rPr lang="en-US" sz="2400" dirty="0"/>
              <a:t>: Final Round Begins*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6pm ET</a:t>
            </a:r>
            <a:r>
              <a:rPr lang="en-US" sz="2400" dirty="0"/>
              <a:t>: Closing Ceremony*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*Subject to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Schedule and student materials available at </a:t>
            </a:r>
            <a:r>
              <a:rPr lang="en-US" sz="2400" b="1" u="sng" dirty="0">
                <a:solidFill>
                  <a:schemeClr val="bg1"/>
                </a:solidFill>
              </a:rPr>
              <a:t>tinyurl.com/hackhyland2023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Lesson plans available on </a:t>
            </a:r>
            <a:r>
              <a:rPr lang="en-US" sz="2400" b="1" u="sng" dirty="0">
                <a:solidFill>
                  <a:schemeClr val="bg1"/>
                </a:solidFill>
                <a:hlinkClick r:id="rId3"/>
              </a:rPr>
              <a:t>GitHub</a:t>
            </a:r>
            <a:endParaRPr lang="en-US" sz="24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 aware of when these are happening, and encourage students to attend when applicable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you’re helping with one of these, make sure you know the material and know your responsibilities!</a:t>
            </a:r>
          </a:p>
        </p:txBody>
      </p:sp>
    </p:spTree>
    <p:extLst>
      <p:ext uri="{BB962C8B-B14F-4D97-AF65-F5344CB8AC3E}">
        <p14:creationId xmlns:p14="http://schemas.microsoft.com/office/powerpoint/2010/main" val="21920085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1438</Words>
  <Application>Microsoft Office PowerPoint</Application>
  <PresentationFormat>On-screen Show (16:9)</PresentationFormat>
  <Paragraphs>241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Exo 2</vt:lpstr>
      <vt:lpstr>Arial</vt:lpstr>
      <vt:lpstr>Courier New</vt:lpstr>
      <vt:lpstr>Yellowtail</vt:lpstr>
      <vt:lpstr>Roboto Condensed Light</vt:lpstr>
      <vt:lpstr>Consolas</vt:lpstr>
      <vt:lpstr>Retro Beach &amp; Palms Newsletter by Slidesgo</vt:lpstr>
      <vt:lpstr>Hyland Hackathon</vt:lpstr>
      <vt:lpstr>Thank you!</vt:lpstr>
      <vt:lpstr>Introductions</vt:lpstr>
      <vt:lpstr>Agenda</vt:lpstr>
      <vt:lpstr>The Basics</vt:lpstr>
      <vt:lpstr>Mentor Reference Document</vt:lpstr>
      <vt:lpstr>Places</vt:lpstr>
      <vt:lpstr>Schedule</vt:lpstr>
      <vt:lpstr>Workshops &amp; Sessions</vt:lpstr>
      <vt:lpstr>Student Context</vt:lpstr>
      <vt:lpstr>Student Site</vt:lpstr>
      <vt:lpstr>New This Year: Tracks!</vt:lpstr>
      <vt:lpstr>Competiton Rules</vt:lpstr>
      <vt:lpstr>Judging Process</vt:lpstr>
      <vt:lpstr>Prizes*</vt:lpstr>
      <vt:lpstr>Expectations</vt:lpstr>
      <vt:lpstr>What To Do</vt:lpstr>
      <vt:lpstr>Discord</vt:lpstr>
      <vt:lpstr>Raffle Tickets</vt:lpstr>
      <vt:lpstr>Superlatives</vt:lpstr>
      <vt:lpstr>In-Person Info</vt:lpstr>
      <vt:lpstr>In-Person Rules</vt:lpstr>
      <vt:lpstr>Map</vt:lpstr>
      <vt:lpstr>Contact</vt:lpstr>
      <vt:lpstr>T-Shirts &amp; Snacks</vt:lpstr>
      <vt:lpstr>Food &amp; Beverages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Hyland Hackathon</dc:title>
  <cp:lastModifiedBy>Joseph Maxwell</cp:lastModifiedBy>
  <cp:revision>21</cp:revision>
  <dcterms:modified xsi:type="dcterms:W3CDTF">2022-12-29T15:23:31Z</dcterms:modified>
</cp:coreProperties>
</file>